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EA9"/>
    <a:srgbClr val="E0BA9A"/>
    <a:srgbClr val="AA6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94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00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3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32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20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24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62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70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4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0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8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33C8-4302-4B5B-9473-8A716A5FBA30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28B0D-0071-4470-A5F1-C57C98EDEF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8.wdp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tao.hooos.com/goods_jjJgGdQT0tnDm2wtBB5cJte-PNzeejCKrDA49WKu2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对角圆角 3">
            <a:extLst>
              <a:ext uri="{FF2B5EF4-FFF2-40B4-BE49-F238E27FC236}">
                <a16:creationId xmlns:a16="http://schemas.microsoft.com/office/drawing/2014/main" id="{5B239BCD-4B44-1630-77E6-F48B19474FC8}"/>
              </a:ext>
            </a:extLst>
          </p:cNvPr>
          <p:cNvSpPr/>
          <p:nvPr/>
        </p:nvSpPr>
        <p:spPr>
          <a:xfrm>
            <a:off x="6231835" y="4309442"/>
            <a:ext cx="2454965" cy="491159"/>
          </a:xfrm>
          <a:prstGeom prst="round2DiagRect">
            <a:avLst>
              <a:gd name="adj1" fmla="val 22996"/>
              <a:gd name="adj2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1000">
                <a:schemeClr val="tx1">
                  <a:lumMod val="65000"/>
                  <a:lumOff val="35000"/>
                  <a:alpha val="7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latin typeface="Product Sans" panose="020B0403030502040203" pitchFamily="34" charset="0"/>
                <a:sym typeface="Product Sans" panose="020B0403030502040203" pitchFamily="34" charset="0"/>
              </a:rPr>
              <a:t>Morning</a:t>
            </a:r>
            <a:endParaRPr lang="zh-CN" altLang="en-US" dirty="0">
              <a:latin typeface="Product Sans" panose="020B0403030502040203" pitchFamily="34" charset="0"/>
              <a:sym typeface="Product Sans" panose="020B0403030502040203" pitchFamily="34" charset="0"/>
            </a:endParaRPr>
          </a:p>
        </p:txBody>
      </p:sp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28A5172C-180B-C28D-D4AC-6584BC54FB15}"/>
              </a:ext>
            </a:extLst>
          </p:cNvPr>
          <p:cNvSpPr/>
          <p:nvPr/>
        </p:nvSpPr>
        <p:spPr>
          <a:xfrm>
            <a:off x="6231835" y="4880942"/>
            <a:ext cx="2454965" cy="491159"/>
          </a:xfrm>
          <a:prstGeom prst="round2DiagRect">
            <a:avLst>
              <a:gd name="adj1" fmla="val 22996"/>
              <a:gd name="adj2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1000">
                <a:schemeClr val="tx1">
                  <a:lumMod val="65000"/>
                  <a:lumOff val="35000"/>
                  <a:alpha val="7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latin typeface="Product Sans" panose="020B0403030502040203" pitchFamily="34" charset="0"/>
                <a:sym typeface="Product Sans" panose="020B0403030502040203" pitchFamily="34" charset="0"/>
              </a:rPr>
              <a:t>Afternoon</a:t>
            </a:r>
            <a:endParaRPr lang="zh-CN" altLang="en-US" dirty="0">
              <a:latin typeface="Product Sans" panose="020B0403030502040203" pitchFamily="34" charset="0"/>
              <a:sym typeface="Product Sans" panose="020B0403030502040203" pitchFamily="34" charset="0"/>
            </a:endParaRPr>
          </a:p>
        </p:txBody>
      </p:sp>
      <p:sp>
        <p:nvSpPr>
          <p:cNvPr id="6" name="矩形: 对角圆角 5">
            <a:extLst>
              <a:ext uri="{FF2B5EF4-FFF2-40B4-BE49-F238E27FC236}">
                <a16:creationId xmlns:a16="http://schemas.microsoft.com/office/drawing/2014/main" id="{542CB25C-9B75-8218-C359-6DB48E67BCE0}"/>
              </a:ext>
            </a:extLst>
          </p:cNvPr>
          <p:cNvSpPr/>
          <p:nvPr/>
        </p:nvSpPr>
        <p:spPr>
          <a:xfrm>
            <a:off x="6231835" y="5452442"/>
            <a:ext cx="2454965" cy="491159"/>
          </a:xfrm>
          <a:prstGeom prst="round2DiagRect">
            <a:avLst>
              <a:gd name="adj1" fmla="val 22996"/>
              <a:gd name="adj2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1000">
                <a:schemeClr val="tx1">
                  <a:lumMod val="65000"/>
                  <a:lumOff val="35000"/>
                  <a:alpha val="7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latin typeface="Product Sans" panose="020B0403030502040203" pitchFamily="34" charset="0"/>
                <a:sym typeface="Product Sans" panose="020B0403030502040203" pitchFamily="34" charset="0"/>
              </a:rPr>
              <a:t>Bye</a:t>
            </a:r>
            <a:endParaRPr lang="zh-CN" altLang="en-US" dirty="0">
              <a:latin typeface="Product Sans" panose="020B0403030502040203" pitchFamily="34" charset="0"/>
              <a:sym typeface="Product Sans" panose="020B0403030502040203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C92E51C-5449-A011-E9D8-EB86C530E032}"/>
              </a:ext>
            </a:extLst>
          </p:cNvPr>
          <p:cNvSpPr txBox="1"/>
          <p:nvPr/>
        </p:nvSpPr>
        <p:spPr>
          <a:xfrm>
            <a:off x="2768531" y="2739782"/>
            <a:ext cx="22942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>
                <a:latin typeface="Product Sans" panose="020B0403030502040203" pitchFamily="34" charset="0"/>
                <a:ea typeface="思源黑体" panose="020B0500000000000000" pitchFamily="34" charset="-122"/>
                <a:sym typeface="Product Sans" panose="020B0403030502040203" pitchFamily="34" charset="0"/>
              </a:rPr>
              <a:t>morning</a:t>
            </a:r>
            <a:endParaRPr lang="zh-CN" altLang="en-US" sz="4500" dirty="0">
              <a:latin typeface="Product Sans" panose="020B0403030502040203" pitchFamily="34" charset="0"/>
              <a:ea typeface="思源黑体" panose="020B0500000000000000" pitchFamily="34" charset="-122"/>
              <a:sym typeface="Product Sans" panose="020B0403030502040203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0AFE650-5522-3866-CDAA-B89FA1153DD8}"/>
              </a:ext>
            </a:extLst>
          </p:cNvPr>
          <p:cNvSpPr txBox="1"/>
          <p:nvPr/>
        </p:nvSpPr>
        <p:spPr>
          <a:xfrm>
            <a:off x="2572163" y="2739782"/>
            <a:ext cx="26869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>
                <a:latin typeface="Product Sans" panose="020B0403030502040203" pitchFamily="34" charset="0"/>
                <a:ea typeface="思源黑体" panose="020B0500000000000000" pitchFamily="34" charset="-122"/>
                <a:sym typeface="Product Sans" panose="020B0403030502040203" pitchFamily="34" charset="0"/>
              </a:rPr>
              <a:t>afternoon</a:t>
            </a:r>
            <a:endParaRPr lang="zh-CN" altLang="en-US" sz="4500" dirty="0">
              <a:latin typeface="Product Sans" panose="020B0403030502040203" pitchFamily="34" charset="0"/>
              <a:ea typeface="思源黑体" panose="020B0500000000000000" pitchFamily="34" charset="-122"/>
              <a:sym typeface="Product Sans" panose="020B0403030502040203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C5961C-0A0E-C90C-B6F3-7C9DE91DE8B9}"/>
              </a:ext>
            </a:extLst>
          </p:cNvPr>
          <p:cNvSpPr txBox="1"/>
          <p:nvPr/>
        </p:nvSpPr>
        <p:spPr>
          <a:xfrm>
            <a:off x="2768531" y="2739782"/>
            <a:ext cx="11128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>
                <a:latin typeface="Product Sans" panose="020B0403030502040203" pitchFamily="34" charset="0"/>
                <a:ea typeface="思源黑体" panose="020B0500000000000000" pitchFamily="34" charset="-122"/>
                <a:sym typeface="Product Sans" panose="020B0403030502040203" pitchFamily="34" charset="0"/>
              </a:rPr>
              <a:t>bye</a:t>
            </a:r>
            <a:endParaRPr lang="zh-CN" altLang="en-US" sz="4500" dirty="0">
              <a:latin typeface="Product Sans" panose="020B0403030502040203" pitchFamily="34" charset="0"/>
              <a:ea typeface="思源黑体" panose="020B0500000000000000" pitchFamily="34" charset="-122"/>
              <a:sym typeface="Product Sans" panose="020B0403030502040203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D91AD9-99E8-88D8-3E5E-831429006EBD}"/>
              </a:ext>
            </a:extLst>
          </p:cNvPr>
          <p:cNvSpPr txBox="1"/>
          <p:nvPr/>
        </p:nvSpPr>
        <p:spPr>
          <a:xfrm>
            <a:off x="1055653" y="2739782"/>
            <a:ext cx="703269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>
                <a:latin typeface="Product Sans" panose="020B0403030502040203" pitchFamily="34" charset="0"/>
                <a:ea typeface="思源黑体" panose="020B0500000000000000" pitchFamily="34" charset="-122"/>
                <a:sym typeface="Product Sans" panose="020B0403030502040203" pitchFamily="34" charset="0"/>
              </a:rPr>
              <a:t>Good                     , Everyone!</a:t>
            </a:r>
            <a:endParaRPr lang="zh-CN" altLang="en-US" sz="4500" dirty="0">
              <a:latin typeface="Product Sans" panose="020B0403030502040203" pitchFamily="34" charset="0"/>
              <a:ea typeface="思源黑体" panose="020B0500000000000000" pitchFamily="34" charset="-122"/>
              <a:sym typeface="Product Sans" panose="020B0403030502040203" pitchFamily="34" charset="0"/>
            </a:endParaRPr>
          </a:p>
        </p:txBody>
      </p:sp>
      <p:sp>
        <p:nvSpPr>
          <p:cNvPr id="13" name="矩形: 对角圆角 12">
            <a:extLst>
              <a:ext uri="{FF2B5EF4-FFF2-40B4-BE49-F238E27FC236}">
                <a16:creationId xmlns:a16="http://schemas.microsoft.com/office/drawing/2014/main" id="{B39BDB24-29A5-BAD2-B73E-3DF74EADE585}"/>
              </a:ext>
            </a:extLst>
          </p:cNvPr>
          <p:cNvSpPr/>
          <p:nvPr/>
        </p:nvSpPr>
        <p:spPr>
          <a:xfrm>
            <a:off x="8328991" y="4947616"/>
            <a:ext cx="357809" cy="357809"/>
          </a:xfrm>
          <a:prstGeom prst="round2DiagRect">
            <a:avLst>
              <a:gd name="adj1" fmla="val 22222"/>
              <a:gd name="adj2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audio">
            <a:hlinkClick r:id="" action="ppaction://media"/>
            <a:extLst>
              <a:ext uri="{FF2B5EF4-FFF2-40B4-BE49-F238E27FC236}">
                <a16:creationId xmlns:a16="http://schemas.microsoft.com/office/drawing/2014/main" id="{AEB18FEB-16AA-467E-6DB4-1B31B35D1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8" end="16271.93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8347" y="29289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6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6" grpId="4" animBg="1"/>
      <p:bldP spid="9" grpId="0"/>
      <p:bldP spid="9" grpId="1"/>
      <p:bldP spid="10" grpId="0"/>
      <p:bldP spid="10" grpId="1"/>
      <p:bldP spid="11" grpId="0"/>
      <p:bldP spid="11" grpId="1"/>
      <p:bldP spid="13" grpId="0" animBg="1"/>
      <p:bldP spid="13" grpId="1" animBg="1"/>
      <p:bldP spid="13" grpId="2" animBg="1"/>
      <p:bldP spid="13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E439432C-395A-4610-81EA-84DF8FB67865}"/>
              </a:ext>
            </a:extLst>
          </p:cNvPr>
          <p:cNvSpPr txBox="1"/>
          <p:nvPr/>
        </p:nvSpPr>
        <p:spPr>
          <a:xfrm>
            <a:off x="7489809" y="1859337"/>
            <a:ext cx="103105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希</a:t>
            </a:r>
            <a:endParaRPr lang="en-US" altLang="zh-CN" sz="66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zh-CN" altLang="en-US" sz="66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腊</a:t>
            </a:r>
            <a:endParaRPr lang="en-US" altLang="zh-CN" sz="66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zh-CN" altLang="en-US" sz="66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佬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4581523-281B-290C-BE38-BFEF6A4B3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6" b="92827" l="4641" r="91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21" y="938335"/>
            <a:ext cx="855288" cy="8552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DC57AE-D5E7-B57D-5A98-DB64FFDA6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6" b="92827" l="4641" r="91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21" y="1969845"/>
            <a:ext cx="855288" cy="8552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6BC32E-4D78-15FF-8A97-164BE45A5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6" b="92827" l="4641" r="91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21" y="3001353"/>
            <a:ext cx="855288" cy="8552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E3AEBD-376A-88FD-3558-1DD312960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6" b="92827" l="4641" r="91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21" y="3944750"/>
            <a:ext cx="855288" cy="8552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1F0330E-644E-FA66-A390-4EA191D8B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6" b="92827" l="4641" r="91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21" y="5064376"/>
            <a:ext cx="855288" cy="8552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357B3B9-C5AE-2516-F408-4BE952B3B1FD}"/>
              </a:ext>
            </a:extLst>
          </p:cNvPr>
          <p:cNvGrpSpPr/>
          <p:nvPr/>
        </p:nvGrpSpPr>
        <p:grpSpPr>
          <a:xfrm>
            <a:off x="1324042" y="850224"/>
            <a:ext cx="901867" cy="5157551"/>
            <a:chOff x="774700" y="-431800"/>
            <a:chExt cx="2032000" cy="116205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C0170BF-7111-496F-731C-32DDE0757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112" t="37963" r="11666" b="5555"/>
            <a:stretch/>
          </p:blipFill>
          <p:spPr>
            <a:xfrm flipH="1">
              <a:off x="774700" y="1892300"/>
              <a:ext cx="2032000" cy="23241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0B5951B-AFF5-69AA-9A75-14A805582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112" t="37963" r="11666" b="5555"/>
            <a:stretch/>
          </p:blipFill>
          <p:spPr>
            <a:xfrm flipH="1">
              <a:off x="774700" y="4216400"/>
              <a:ext cx="2032000" cy="23241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83B6C09-71B7-2DE6-C58A-1FE5C205D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112" t="37963" r="11666" b="5555"/>
            <a:stretch/>
          </p:blipFill>
          <p:spPr>
            <a:xfrm flipH="1">
              <a:off x="774700" y="6540500"/>
              <a:ext cx="2032000" cy="23241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88CDF5-D0DD-AD5E-7F85-2BC06E92D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112" t="37963" r="11666" b="5555"/>
            <a:stretch/>
          </p:blipFill>
          <p:spPr>
            <a:xfrm flipH="1">
              <a:off x="774700" y="-431800"/>
              <a:ext cx="2032000" cy="23241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37A21B-D8B9-756E-4B79-942A2D16F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112" t="37963" r="11666" b="5555"/>
            <a:stretch/>
          </p:blipFill>
          <p:spPr>
            <a:xfrm flipH="1">
              <a:off x="774700" y="8864600"/>
              <a:ext cx="2032000" cy="2324100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DCD7D73-1766-2D20-0E3F-9B88080FA881}"/>
              </a:ext>
            </a:extLst>
          </p:cNvPr>
          <p:cNvSpPr txBox="1"/>
          <p:nvPr/>
        </p:nvSpPr>
        <p:spPr>
          <a:xfrm rot="16200000">
            <a:off x="101600" y="313661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牢迈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C222E32-BF9A-9CCC-4500-5D6C5F73E4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18205" r="39306"/>
          <a:stretch/>
        </p:blipFill>
        <p:spPr>
          <a:xfrm rot="5400000">
            <a:off x="-8146119" y="-1395454"/>
            <a:ext cx="6643338" cy="9648899"/>
          </a:xfrm>
          <a:prstGeom prst="rect">
            <a:avLst/>
          </a:prstGeom>
        </p:spPr>
      </p:pic>
      <p:pic>
        <p:nvPicPr>
          <p:cNvPr id="19" name="hiu~boom">
            <a:hlinkClick r:id="" action="ppaction://media"/>
            <a:extLst>
              <a:ext uri="{FF2B5EF4-FFF2-40B4-BE49-F238E27FC236}">
                <a16:creationId xmlns:a16="http://schemas.microsoft.com/office/drawing/2014/main" id="{19316566-7D32-C1A9-974A-423AB720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06401" y="3320763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0 L 2.07066 0 " pathEditMode="relative" rAng="0" ptsTypes="AA">
                                      <p:cBhvr>
                                        <p:cTn id="2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5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2F7509-7E9C-C826-AAFA-0206CBAD6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7" t="38580" r="33472" b="11111"/>
          <a:stretch/>
        </p:blipFill>
        <p:spPr>
          <a:xfrm>
            <a:off x="4524527" y="2410143"/>
            <a:ext cx="3152405" cy="30226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BF87B0F-FB82-279A-0725-EAFB2A1B74FC}"/>
              </a:ext>
            </a:extLst>
          </p:cNvPr>
          <p:cNvSpPr txBox="1"/>
          <p:nvPr/>
        </p:nvSpPr>
        <p:spPr>
          <a:xfrm>
            <a:off x="4524527" y="1193478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迈诺斯：老实点</a:t>
            </a:r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送七对童男童女喂它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9FFDE8F-D285-6990-47A8-0B3F8A3B666B}"/>
              </a:ext>
            </a:extLst>
          </p:cNvPr>
          <p:cNvGrpSpPr/>
          <p:nvPr/>
        </p:nvGrpSpPr>
        <p:grpSpPr>
          <a:xfrm>
            <a:off x="7676932" y="2689037"/>
            <a:ext cx="1467068" cy="2464811"/>
            <a:chOff x="7264929" y="1675136"/>
            <a:chExt cx="1467068" cy="246481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AA882AB-EA99-54DE-940B-2781F0CE56F5}"/>
                </a:ext>
              </a:extLst>
            </p:cNvPr>
            <p:cNvSpPr txBox="1"/>
            <p:nvPr/>
          </p:nvSpPr>
          <p:spPr>
            <a:xfrm>
              <a:off x="7264929" y="1675136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牛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08176A6-FE24-764F-D1DF-B79B1BEEEF79}"/>
                </a:ext>
              </a:extLst>
            </p:cNvPr>
            <p:cNvSpPr txBox="1"/>
            <p:nvPr/>
          </p:nvSpPr>
          <p:spPr>
            <a:xfrm>
              <a:off x="7264929" y="2508731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人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1A299D09-50EA-71A0-6B51-82A8CA02ADD4}"/>
              </a:ext>
            </a:extLst>
          </p:cNvPr>
          <p:cNvSpPr txBox="1"/>
          <p:nvPr/>
        </p:nvSpPr>
        <p:spPr>
          <a:xfrm>
            <a:off x="828827" y="2921169"/>
            <a:ext cx="264687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希腊人（败）</a:t>
            </a:r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en-US" altLang="zh-CN" sz="60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(⁠╥⁠﹏⁠╥⁠)</a:t>
            </a:r>
            <a:endParaRPr lang="zh-CN" altLang="en-US" sz="60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4C5075-F1F1-8D20-A9D0-4E4249A0C24B}"/>
              </a:ext>
            </a:extLst>
          </p:cNvPr>
          <p:cNvSpPr txBox="1"/>
          <p:nvPr/>
        </p:nvSpPr>
        <p:spPr>
          <a:xfrm>
            <a:off x="5920041" y="5987443"/>
            <a:ext cx="3223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此处应有</a:t>
            </a:r>
            <a:endParaRPr lang="en-US" altLang="zh-CN" sz="24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en-US" altLang="zh-CN" sz="24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FBI Open The Door.jpg</a:t>
            </a:r>
            <a:endParaRPr lang="zh-CN" altLang="en-US" sz="24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747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17C44E-DA76-1181-3C87-475EE01A62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66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r="50000"/>
          <a:stretch/>
        </p:blipFill>
        <p:spPr>
          <a:xfrm>
            <a:off x="5231995" y="1616075"/>
            <a:ext cx="2539303" cy="36258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6CAA89-3BBA-F418-27F4-1A86230BE387}"/>
              </a:ext>
            </a:extLst>
          </p:cNvPr>
          <p:cNvSpPr txBox="1"/>
          <p:nvPr/>
        </p:nvSpPr>
        <p:spPr>
          <a:xfrm>
            <a:off x="4067327" y="538857"/>
            <a:ext cx="47243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Theseus </a:t>
            </a:r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忒修斯：</a:t>
            </a:r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噢</a:t>
            </a:r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~</a:t>
            </a:r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您母亲的</a:t>
            </a:r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~</a:t>
            </a:r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我要杀了你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24B2CB-713B-B67E-0959-02ABC087D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666"/>
            <a:ext cx="3175000" cy="211666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ADBF230-2EE0-3674-C531-80E9765E3FDB}"/>
              </a:ext>
            </a:extLst>
          </p:cNvPr>
          <p:cNvSpPr txBox="1"/>
          <p:nvPr/>
        </p:nvSpPr>
        <p:spPr>
          <a:xfrm>
            <a:off x="-33919" y="612398"/>
            <a:ext cx="35750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阿里阿德涅：</a:t>
            </a:r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zh-CN" altLang="en-US" sz="20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（迈诺斯女儿，忒修斯爱人）</a:t>
            </a:r>
            <a:endParaRPr lang="en-US" altLang="zh-CN" sz="20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  <a:ea typeface="霞鹜新晰黑" panose="02000500000000000000" pitchFamily="2" charset="-122"/>
                <a:cs typeface="+mn-cs"/>
                <a:sym typeface="Product Sans" panose="020B0403030502040203" pitchFamily="34" charset="0"/>
              </a:rPr>
              <a:t>线团，你值得拥有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duct Sans" panose="020B0403030502040203" pitchFamily="34" charset="0"/>
              <a:ea typeface="霞鹜新晰黑" panose="02000500000000000000" pitchFamily="2" charset="-122"/>
              <a:cs typeface="+mn-cs"/>
              <a:sym typeface="Product Sans" panose="020B040303050204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prstClr val="black"/>
                </a:solidFill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线团：在古英语中是</a:t>
            </a:r>
            <a:r>
              <a:rPr lang="en-US" altLang="zh-CN" sz="2000" dirty="0">
                <a:solidFill>
                  <a:prstClr val="black"/>
                </a:solidFill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clew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duct Sans" panose="020B0403030502040203" pitchFamily="34" charset="0"/>
              <a:ea typeface="霞鹜新晰黑" panose="02000500000000000000" pitchFamily="2" charset="-122"/>
              <a:cs typeface="+mn-cs"/>
              <a:sym typeface="Product Sans" panose="020B0403030502040203" pitchFamily="34" charset="0"/>
            </a:endParaRPr>
          </a:p>
          <a:p>
            <a:endParaRPr lang="zh-CN" altLang="en-US" sz="20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708031-4662-7819-AFDB-7061BCD563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23" b="54355" l="6024" r="881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46" t="17402" r="31844" b="57625"/>
          <a:stretch/>
        </p:blipFill>
        <p:spPr>
          <a:xfrm>
            <a:off x="2040460" y="4436049"/>
            <a:ext cx="1442025" cy="144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1.85185E-6 L 0.40087 -0.2388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A5AC805-D4A0-6115-42D1-2C63D436AA55}"/>
              </a:ext>
            </a:extLst>
          </p:cNvPr>
          <p:cNvGrpSpPr/>
          <p:nvPr/>
        </p:nvGrpSpPr>
        <p:grpSpPr>
          <a:xfrm>
            <a:off x="0" y="1221800"/>
            <a:ext cx="2667912" cy="5023425"/>
            <a:chOff x="0" y="624900"/>
            <a:chExt cx="2667912" cy="502342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7DA479E-9435-D0AE-74C6-6960853A5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09675"/>
              <a:ext cx="2667912" cy="443865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AFF6F35-A3AF-E3C3-9756-E7BCCAC9BB91}"/>
                </a:ext>
              </a:extLst>
            </p:cNvPr>
            <p:cNvSpPr txBox="1"/>
            <p:nvPr/>
          </p:nvSpPr>
          <p:spPr>
            <a:xfrm>
              <a:off x="626070" y="624900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忒修斯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BEF6D56-BCCA-90A7-7233-0DF279DD563E}"/>
              </a:ext>
            </a:extLst>
          </p:cNvPr>
          <p:cNvGrpSpPr/>
          <p:nvPr/>
        </p:nvGrpSpPr>
        <p:grpSpPr>
          <a:xfrm>
            <a:off x="7676932" y="2196594"/>
            <a:ext cx="1467068" cy="2464811"/>
            <a:chOff x="7264929" y="1675136"/>
            <a:chExt cx="1467068" cy="246481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AF73F04-29E8-3A2B-5D58-DEF34D1D19C4}"/>
                </a:ext>
              </a:extLst>
            </p:cNvPr>
            <p:cNvSpPr txBox="1"/>
            <p:nvPr/>
          </p:nvSpPr>
          <p:spPr>
            <a:xfrm>
              <a:off x="7264929" y="1675136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牛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66ADA37-EA76-17BC-8B46-B631CE2B7AD5}"/>
                </a:ext>
              </a:extLst>
            </p:cNvPr>
            <p:cNvSpPr txBox="1"/>
            <p:nvPr/>
          </p:nvSpPr>
          <p:spPr>
            <a:xfrm>
              <a:off x="7264929" y="2508731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人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6EED3F5-457C-3C7C-A44E-24DE475637A9}"/>
              </a:ext>
            </a:extLst>
          </p:cNvPr>
          <p:cNvSpPr txBox="1"/>
          <p:nvPr/>
        </p:nvSpPr>
        <p:spPr>
          <a:xfrm>
            <a:off x="3248561" y="4012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战斗中请稍后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51F798-E447-406C-9CFC-0BEE6B229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111" r="38750" b="4630"/>
          <a:stretch/>
        </p:blipFill>
        <p:spPr>
          <a:xfrm>
            <a:off x="3540472" y="1718547"/>
            <a:ext cx="3263900" cy="3467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757388-0357-0D3F-4895-B7864E3D1C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t="11419" r="38888" b="4321"/>
          <a:stretch/>
        </p:blipFill>
        <p:spPr>
          <a:xfrm>
            <a:off x="3794472" y="1718547"/>
            <a:ext cx="30099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4.44444E-6 L 0.39861 -0.01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1" y="-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0 L -0.38507 0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71C840-5D28-7FD7-CC37-49CC9544D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66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r="50000"/>
          <a:stretch/>
        </p:blipFill>
        <p:spPr>
          <a:xfrm>
            <a:off x="3824196" y="1616075"/>
            <a:ext cx="2539303" cy="36258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51BD87A-0092-C170-89EE-DCFA43C708A7}"/>
              </a:ext>
            </a:extLst>
          </p:cNvPr>
          <p:cNvSpPr txBox="1"/>
          <p:nvPr/>
        </p:nvSpPr>
        <p:spPr>
          <a:xfrm>
            <a:off x="2539301" y="1031300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还好有线团，不然出不去了</a:t>
            </a:r>
          </a:p>
        </p:txBody>
      </p:sp>
    </p:spTree>
    <p:extLst>
      <p:ext uri="{BB962C8B-B14F-4D97-AF65-F5344CB8AC3E}">
        <p14:creationId xmlns:p14="http://schemas.microsoft.com/office/powerpoint/2010/main" val="30039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C70598-4209-E8DA-7DF0-3A1D50355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23" b="54355" l="6024" r="881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46" t="17402" r="31844" b="57625"/>
          <a:stretch/>
        </p:blipFill>
        <p:spPr>
          <a:xfrm>
            <a:off x="1710260" y="384749"/>
            <a:ext cx="1952051" cy="195205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0F4D352-1B3B-F083-7384-7E5BAA8F3EC7}"/>
              </a:ext>
            </a:extLst>
          </p:cNvPr>
          <p:cNvSpPr txBox="1"/>
          <p:nvPr/>
        </p:nvSpPr>
        <p:spPr>
          <a:xfrm>
            <a:off x="3662311" y="575944"/>
            <a:ext cx="3518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clew </a:t>
            </a:r>
            <a:r>
              <a:rPr lang="en-US" altLang="zh-CN" sz="4800" dirty="0">
                <a:latin typeface="Product Sans" panose="020B0403030502040203" pitchFamily="34" charset="0"/>
                <a:ea typeface="霞鹜新晰黑" panose="02000500000000000000" pitchFamily="2" charset="-122"/>
                <a:sym typeface="Wingdings" panose="05000000000000000000" pitchFamily="2" charset="2"/>
              </a:rPr>
              <a:t> clue</a:t>
            </a:r>
          </a:p>
          <a:p>
            <a:r>
              <a:rPr lang="zh-CN" altLang="en-US" sz="4800" dirty="0">
                <a:latin typeface="Product Sans" panose="020B0403030502040203" pitchFamily="34" charset="0"/>
                <a:ea typeface="霞鹜新晰黑" panose="02000500000000000000" pitchFamily="2" charset="-122"/>
                <a:sym typeface="Wingdings" panose="05000000000000000000" pitchFamily="2" charset="2"/>
              </a:rPr>
              <a:t>线团 </a:t>
            </a:r>
            <a:r>
              <a:rPr lang="en-US" altLang="zh-CN" sz="4800" dirty="0">
                <a:latin typeface="Product Sans" panose="020B0403030502040203" pitchFamily="34" charset="0"/>
                <a:ea typeface="霞鹜新晰黑" panose="02000500000000000000" pitchFamily="2" charset="-122"/>
                <a:sym typeface="Wingdings" panose="05000000000000000000" pitchFamily="2" charset="2"/>
              </a:rPr>
              <a:t> </a:t>
            </a:r>
            <a:r>
              <a:rPr lang="zh-CN" altLang="en-US" sz="4800" dirty="0">
                <a:latin typeface="Product Sans" panose="020B0403030502040203" pitchFamily="34" charset="0"/>
                <a:ea typeface="霞鹜新晰黑" panose="02000500000000000000" pitchFamily="2" charset="-122"/>
                <a:sym typeface="Wingdings" panose="05000000000000000000" pitchFamily="2" charset="2"/>
              </a:rPr>
              <a:t>线索</a:t>
            </a:r>
            <a:endParaRPr lang="zh-CN" altLang="en-US" sz="48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CCF1A1C-7EE0-0AF0-1720-74CCFEC73F53}"/>
              </a:ext>
            </a:extLst>
          </p:cNvPr>
          <p:cNvGrpSpPr/>
          <p:nvPr/>
        </p:nvGrpSpPr>
        <p:grpSpPr>
          <a:xfrm>
            <a:off x="0" y="2170047"/>
            <a:ext cx="6750566" cy="4687953"/>
            <a:chOff x="1196717" y="2145604"/>
            <a:chExt cx="6750566" cy="468795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88E0AC0-8665-FDB2-2CDA-610BE2506E74}"/>
                </a:ext>
              </a:extLst>
            </p:cNvPr>
            <p:cNvSpPr txBox="1"/>
            <p:nvPr/>
          </p:nvSpPr>
          <p:spPr>
            <a:xfrm>
              <a:off x="1842145" y="2145604"/>
              <a:ext cx="559159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clue:</a:t>
              </a:r>
            </a:p>
            <a:p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n. </a:t>
              </a:r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线索</a:t>
              </a:r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,</a:t>
              </a:r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提示</a:t>
              </a:r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;</a:t>
              </a:r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理解</a:t>
              </a:r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,</a:t>
              </a:r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想法</a:t>
              </a:r>
              <a:endPara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endParaRPr>
            </a:p>
            <a:p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v. </a:t>
              </a:r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给某人提供线索</a:t>
              </a:r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,</a:t>
              </a:r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是某人了解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8F3F586-41C0-6AA7-491B-640D917F9CCB}"/>
                </a:ext>
              </a:extLst>
            </p:cNvPr>
            <p:cNvSpPr txBox="1"/>
            <p:nvPr/>
          </p:nvSpPr>
          <p:spPr>
            <a:xfrm>
              <a:off x="1196717" y="4097655"/>
              <a:ext cx="675056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翻开必修二单词表第一单元吧孩子们</a:t>
              </a:r>
              <a:endPara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endParaRPr>
            </a:p>
            <a:p>
              <a:endParaRPr lang="en-US" altLang="zh-CN" sz="24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endParaRPr>
            </a:p>
            <a:p>
              <a:r>
                <a:rPr lang="en-US" altLang="zh-CN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-----------------</a:t>
              </a:r>
              <a:r>
                <a:rPr lang="zh-CN" altLang="en-US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选题↓</a:t>
              </a:r>
              <a:r>
                <a:rPr lang="en-US" altLang="zh-CN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---------</a:t>
              </a:r>
              <a:r>
                <a:rPr lang="zh-CN" altLang="en-US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这</a:t>
              </a:r>
              <a:r>
                <a:rPr lang="en-US" altLang="zh-CN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PPT</a:t>
              </a:r>
              <a:r>
                <a:rPr lang="zh-CN" altLang="en-US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可不好做→</a:t>
              </a:r>
              <a:endParaRPr lang="en-US" altLang="zh-CN" sz="14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75576EF-168C-7B18-7137-BD93F67044B2}"/>
                </a:ext>
              </a:extLst>
            </p:cNvPr>
            <p:cNvGrpSpPr/>
            <p:nvPr/>
          </p:nvGrpSpPr>
          <p:grpSpPr>
            <a:xfrm>
              <a:off x="1196717" y="5461764"/>
              <a:ext cx="5245703" cy="1371793"/>
              <a:chOff x="-2858159" y="2596120"/>
              <a:chExt cx="15249250" cy="398780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AC2C72B-7461-9BCD-8331-636D29FF8C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74" t="27037" r="8981" b="17037"/>
              <a:stretch/>
            </p:blipFill>
            <p:spPr>
              <a:xfrm>
                <a:off x="-2858159" y="2596120"/>
                <a:ext cx="7553050" cy="398779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00CD8CA6-3710-821C-8ACB-25D465E592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2" t="26111" r="4722" b="15741"/>
              <a:stretch/>
            </p:blipFill>
            <p:spPr>
              <a:xfrm>
                <a:off x="4694891" y="2596120"/>
                <a:ext cx="7696200" cy="3987801"/>
              </a:xfrm>
              <a:prstGeom prst="rect">
                <a:avLst/>
              </a:prstGeom>
            </p:spPr>
          </p:pic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2FE6464-3633-EAA3-D006-106BAB7CC4CB}"/>
              </a:ext>
            </a:extLst>
          </p:cNvPr>
          <p:cNvGrpSpPr/>
          <p:nvPr/>
        </p:nvGrpSpPr>
        <p:grpSpPr>
          <a:xfrm>
            <a:off x="6750566" y="3070459"/>
            <a:ext cx="2387148" cy="3801895"/>
            <a:chOff x="7087982" y="1490326"/>
            <a:chExt cx="3708111" cy="511379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33A61EC-BBBF-3577-A0AE-D13C3E12D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670" t="21088" r="5268" b="11099"/>
            <a:stretch/>
          </p:blipFill>
          <p:spPr>
            <a:xfrm>
              <a:off x="7087982" y="3116204"/>
              <a:ext cx="1743032" cy="3487917"/>
            </a:xfrm>
            <a:prstGeom prst="rect">
              <a:avLst/>
            </a:prstGeom>
          </p:spPr>
        </p:pic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231794F5-0A3F-2C82-334B-EB49E4A56097}"/>
                </a:ext>
              </a:extLst>
            </p:cNvPr>
            <p:cNvGrpSpPr/>
            <p:nvPr/>
          </p:nvGrpSpPr>
          <p:grpSpPr>
            <a:xfrm>
              <a:off x="8831013" y="1490326"/>
              <a:ext cx="1965080" cy="5113795"/>
              <a:chOff x="8831013" y="1490326"/>
              <a:chExt cx="2026764" cy="5274318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63202143-7105-2FDE-899A-3316BA1822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5670" t="22921" r="2165" b="9724"/>
              <a:stretch/>
            </p:blipFill>
            <p:spPr>
              <a:xfrm>
                <a:off x="8831014" y="1490326"/>
                <a:ext cx="2026763" cy="3464372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0B29C9E-4DA7-DFD5-0892-16F17EB65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5670" t="22921" r="2165" b="41890"/>
              <a:stretch/>
            </p:blipFill>
            <p:spPr>
              <a:xfrm>
                <a:off x="8831013" y="4954698"/>
                <a:ext cx="2026763" cy="1809946"/>
              </a:xfrm>
              <a:prstGeom prst="rect">
                <a:avLst/>
              </a:prstGeom>
            </p:spPr>
          </p:pic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6F28900-2F42-2E87-A2F1-279134E2B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670" t="22921" r="3299" b="40607"/>
            <a:stretch/>
          </p:blipFill>
          <p:spPr>
            <a:xfrm>
              <a:off x="7092150" y="1490326"/>
              <a:ext cx="1738864" cy="1696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9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F715C4-E65C-9470-9EDF-EB5FECBF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33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971" b="1085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0F6F729-792C-0E34-1569-C1F0AD19B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1" b="10852"/>
          <a:stretch/>
        </p:blipFill>
        <p:spPr>
          <a:xfrm>
            <a:off x="0" y="0"/>
            <a:ext cx="9144000" cy="39927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4A1D43C6-DC81-18C0-868A-43F40870CA79}"/>
              </a:ext>
            </a:extLst>
          </p:cNvPr>
          <p:cNvGrpSpPr/>
          <p:nvPr/>
        </p:nvGrpSpPr>
        <p:grpSpPr>
          <a:xfrm>
            <a:off x="1193800" y="2713934"/>
            <a:ext cx="6756402" cy="4715566"/>
            <a:chOff x="1193800" y="2713934"/>
            <a:chExt cx="6756402" cy="471556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B52657A9-8AE3-F012-6FA6-212DAFB95DE5}"/>
                </a:ext>
              </a:extLst>
            </p:cNvPr>
            <p:cNvSpPr/>
            <p:nvPr/>
          </p:nvSpPr>
          <p:spPr>
            <a:xfrm>
              <a:off x="1193800" y="2713934"/>
              <a:ext cx="6756402" cy="4715566"/>
            </a:xfrm>
            <a:prstGeom prst="roundRect">
              <a:avLst>
                <a:gd name="adj" fmla="val 9384"/>
              </a:avLst>
            </a:prstGeom>
            <a:solidFill>
              <a:srgbClr val="E0BA9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0437B00-5780-032C-D1C7-C07BEA50CB5A}"/>
                </a:ext>
              </a:extLst>
            </p:cNvPr>
            <p:cNvSpPr txBox="1"/>
            <p:nvPr/>
          </p:nvSpPr>
          <p:spPr>
            <a:xfrm>
              <a:off x="1600200" y="3200400"/>
              <a:ext cx="595630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Ancient Greek Myth</a:t>
              </a:r>
            </a:p>
            <a:p>
              <a:r>
                <a:rPr lang="zh-CN" altLang="en-US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古希腊神话</a:t>
              </a:r>
              <a:endParaRPr lang="en-US" altLang="zh-CN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endParaRPr>
            </a:p>
            <a:p>
              <a:r>
                <a:rPr lang="zh-CN" altLang="en-US" sz="2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作为西方文明的源头之一，汇聚了众多神祇、英雄和神话生物的传说。这些故事不仅展现了古希腊人对宇宙、自然和人类命运的思考，也反映了他们的价值观和社会结构。在神话中，宙斯、赫拉、波塞冬等奥林匹斯十二主神拥有无边的力量，而英雄如赫拉克勒斯、奥德修斯则以他们的智慧和勇气，完成了许多令人惊叹的壮举。这些故事通过荷马、赫西俄德等古代诗人的著作流传至今，对后世的文学、艺术和哲学产生了深远的影响。</a:t>
              </a:r>
              <a:endParaRPr lang="en-US" altLang="zh-CN" sz="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endParaRPr>
            </a:p>
            <a:p>
              <a:endParaRPr lang="en-US" altLang="zh-CN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endParaRPr>
            </a:p>
            <a:p>
              <a:r>
                <a:rPr lang="zh-CN" altLang="en-US" sz="24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但是我们是要探索两个单词</a:t>
              </a:r>
              <a:endParaRPr lang="en-US" altLang="zh-CN" sz="24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endParaRPr>
            </a:p>
            <a:p>
              <a:r>
                <a:rPr lang="en-US" altLang="zh-CN" sz="24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——</a:t>
              </a:r>
              <a:r>
                <a:rPr lang="zh-CN" altLang="en-US" sz="24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一会你们就知道了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30EBA01-6FBB-8338-A04A-4C0E1E9CD86A}"/>
              </a:ext>
            </a:extLst>
          </p:cNvPr>
          <p:cNvGrpSpPr/>
          <p:nvPr/>
        </p:nvGrpSpPr>
        <p:grpSpPr>
          <a:xfrm>
            <a:off x="2146298" y="1724992"/>
            <a:ext cx="4851402" cy="3408016"/>
            <a:chOff x="2146298" y="1724992"/>
            <a:chExt cx="4851402" cy="3408016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9A2EBDC2-4B7A-F8F6-2672-9004F035552E}"/>
                </a:ext>
              </a:extLst>
            </p:cNvPr>
            <p:cNvSpPr/>
            <p:nvPr/>
          </p:nvSpPr>
          <p:spPr>
            <a:xfrm>
              <a:off x="2146298" y="1724992"/>
              <a:ext cx="4851402" cy="3408016"/>
            </a:xfrm>
            <a:prstGeom prst="roundRect">
              <a:avLst>
                <a:gd name="adj" fmla="val 16398"/>
              </a:avLst>
            </a:prstGeom>
            <a:solidFill>
              <a:srgbClr val="E0BA9A"/>
            </a:solidFill>
            <a:ln>
              <a:noFill/>
            </a:ln>
            <a:effectLst>
              <a:outerShdw blurRad="1270000" sx="200000" sy="2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A459FF0-5F32-4292-B47F-90FE64C4E3C2}"/>
                </a:ext>
              </a:extLst>
            </p:cNvPr>
            <p:cNvSpPr txBox="1"/>
            <p:nvPr/>
          </p:nvSpPr>
          <p:spPr>
            <a:xfrm>
              <a:off x="2415542" y="1996385"/>
              <a:ext cx="38760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latin typeface="Product Sans" panose="020B0403030502040203" pitchFamily="34" charset="0"/>
                  <a:sym typeface="Product Sans" panose="020B0403030502040203" pitchFamily="34" charset="0"/>
                </a:rPr>
                <a:t>Are You Ready?</a:t>
              </a:r>
            </a:p>
            <a:p>
              <a:endParaRPr lang="en-US" altLang="zh-CN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endParaRPr>
            </a:p>
            <a:p>
              <a:r>
                <a:rPr lang="zh-CN" altLang="en-US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嘿</a:t>
              </a:r>
              <a:r>
                <a:rPr lang="zh-CN" altLang="en-US" strike="sngStrike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！古希腊</a:t>
              </a:r>
              <a:r>
                <a:rPr lang="zh-CN" altLang="en-US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神话，启动！</a:t>
              </a: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176A7CF0-08A7-0057-4005-B9933A9D05DF}"/>
                </a:ext>
              </a:extLst>
            </p:cNvPr>
            <p:cNvSpPr/>
            <p:nvPr/>
          </p:nvSpPr>
          <p:spPr>
            <a:xfrm>
              <a:off x="5365750" y="3886614"/>
              <a:ext cx="1219200" cy="450850"/>
            </a:xfrm>
            <a:prstGeom prst="roundRect">
              <a:avLst>
                <a:gd name="adj" fmla="val 50000"/>
              </a:avLst>
            </a:prstGeom>
            <a:solidFill>
              <a:srgbClr val="AA693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Product Sans" panose="020B0403030502040203" pitchFamily="34" charset="0"/>
                  <a:sym typeface="Product Sans" panose="020B0403030502040203" pitchFamily="34" charset="0"/>
                </a:rPr>
                <a:t>Yes</a:t>
              </a:r>
              <a:endParaRPr lang="zh-CN" altLang="en-US" dirty="0">
                <a:latin typeface="Product Sans" panose="020B0403030502040203" pitchFamily="34" charset="0"/>
                <a:sym typeface="Product Sans" panose="020B0403030502040203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727EF7E-6D65-6CAF-2F50-EBE48D98ED03}"/>
                </a:ext>
              </a:extLst>
            </p:cNvPr>
            <p:cNvSpPr txBox="1"/>
            <p:nvPr/>
          </p:nvSpPr>
          <p:spPr>
            <a:xfrm>
              <a:off x="5486400" y="4431506"/>
              <a:ext cx="977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AA6934"/>
                  </a:solidFill>
                  <a:latin typeface="Product Sans" panose="020B0403030502040203" pitchFamily="34" charset="0"/>
                </a:rPr>
                <a:t>Or Pass</a:t>
              </a:r>
              <a:endParaRPr lang="zh-CN" altLang="en-US" dirty="0">
                <a:solidFill>
                  <a:srgbClr val="AA6934"/>
                </a:solidFill>
                <a:latin typeface="Product Sans" panose="020B040303050204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2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箭头: 下 3">
            <a:extLst>
              <a:ext uri="{FF2B5EF4-FFF2-40B4-BE49-F238E27FC236}">
                <a16:creationId xmlns:a16="http://schemas.microsoft.com/office/drawing/2014/main" id="{CF72A96C-B84B-FB59-D676-81CAB46EDACE}"/>
              </a:ext>
            </a:extLst>
          </p:cNvPr>
          <p:cNvSpPr/>
          <p:nvPr/>
        </p:nvSpPr>
        <p:spPr>
          <a:xfrm rot="16200000">
            <a:off x="4699961" y="1090495"/>
            <a:ext cx="531744" cy="2010216"/>
          </a:xfrm>
          <a:prstGeom prst="downArrow">
            <a:avLst>
              <a:gd name="adj1" fmla="val 50000"/>
              <a:gd name="adj2" fmla="val 91304"/>
            </a:avLst>
          </a:prstGeom>
          <a:solidFill>
            <a:srgbClr val="E0B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2A617C-E0B5-1BB7-2E49-B35A72738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31" y="-289658"/>
            <a:ext cx="3493917" cy="34939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D9E4D69-9AF0-454C-ECCC-C95E47F86FE1}"/>
              </a:ext>
            </a:extLst>
          </p:cNvPr>
          <p:cNvSpPr txBox="1"/>
          <p:nvPr/>
        </p:nvSpPr>
        <p:spPr>
          <a:xfrm>
            <a:off x="4033094" y="133765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想要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6775F50-8B3E-C2B9-F9DF-F849985F2D28}"/>
              </a:ext>
            </a:extLst>
          </p:cNvPr>
          <p:cNvSpPr txBox="1"/>
          <p:nvPr/>
        </p:nvSpPr>
        <p:spPr>
          <a:xfrm>
            <a:off x="1653623" y="2101356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？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5DA45C6-AB57-612A-7950-4DA5A0764296}"/>
              </a:ext>
            </a:extLst>
          </p:cNvPr>
          <p:cNvGrpSpPr/>
          <p:nvPr/>
        </p:nvGrpSpPr>
        <p:grpSpPr>
          <a:xfrm>
            <a:off x="77252" y="99099"/>
            <a:ext cx="4695516" cy="3912225"/>
            <a:chOff x="77252" y="99099"/>
            <a:chExt cx="4695516" cy="391222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1570739-5D83-43DB-9F91-7D917584D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3" r="10898"/>
            <a:stretch/>
          </p:blipFill>
          <p:spPr>
            <a:xfrm rot="20191485">
              <a:off x="529822" y="1514823"/>
              <a:ext cx="3022559" cy="2496501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10558F2-48F9-7DE5-65FA-5CB7427EFB36}"/>
                </a:ext>
              </a:extLst>
            </p:cNvPr>
            <p:cNvSpPr txBox="1"/>
            <p:nvPr/>
          </p:nvSpPr>
          <p:spPr>
            <a:xfrm>
              <a:off x="77252" y="99099"/>
              <a:ext cx="469551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迈诺斯 </a:t>
              </a:r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Minos</a:t>
              </a:r>
            </a:p>
            <a:p>
              <a:r>
                <a:rPr lang="en-US" altLang="zh-CN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(</a:t>
              </a:r>
              <a:r>
                <a:rPr lang="zh-CN" altLang="en-US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看到有些地方也翻译成：米诺斯</a:t>
              </a:r>
              <a:r>
                <a:rPr lang="en-US" altLang="zh-CN" sz="24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)</a:t>
              </a:r>
              <a:endParaRPr lang="zh-CN" altLang="en-US" sz="24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1F87088D-0B3B-2CD6-4109-9B309D9CB991}"/>
              </a:ext>
            </a:extLst>
          </p:cNvPr>
          <p:cNvSpPr txBox="1"/>
          <p:nvPr/>
        </p:nvSpPr>
        <p:spPr>
          <a:xfrm>
            <a:off x="6817087" y="274256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王位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EECA26A-FC78-A029-4BD6-4C4CF9840C5A}"/>
              </a:ext>
            </a:extLst>
          </p:cNvPr>
          <p:cNvGrpSpPr/>
          <p:nvPr/>
        </p:nvGrpSpPr>
        <p:grpSpPr>
          <a:xfrm>
            <a:off x="2348333" y="3696337"/>
            <a:ext cx="5455712" cy="3076907"/>
            <a:chOff x="2348333" y="3696337"/>
            <a:chExt cx="5455712" cy="307690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D54AE42-22A0-C8EF-25A2-CC3A71EAF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4000" r="100000">
                          <a14:backgroundMark x1="35400" y1="25840" x2="39800" y2="63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96337"/>
              <a:ext cx="3232045" cy="3076907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7E00383-A562-4494-20C6-14A1141AD26F}"/>
                </a:ext>
              </a:extLst>
            </p:cNvPr>
            <p:cNvSpPr txBox="1"/>
            <p:nvPr/>
          </p:nvSpPr>
          <p:spPr>
            <a:xfrm>
              <a:off x="2382825" y="6088586"/>
              <a:ext cx="31694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波塞冬 </a:t>
              </a:r>
              <a:r>
                <a:rPr lang="en-US" altLang="zh-CN" sz="32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Poseidon</a:t>
              </a:r>
              <a:endParaRPr lang="zh-CN" altLang="en-US" sz="24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endParaRPr>
            </a:p>
          </p:txBody>
        </p:sp>
        <p:sp>
          <p:nvSpPr>
            <p:cNvPr id="14" name="箭头: 下 13">
              <a:extLst>
                <a:ext uri="{FF2B5EF4-FFF2-40B4-BE49-F238E27FC236}">
                  <a16:creationId xmlns:a16="http://schemas.microsoft.com/office/drawing/2014/main" id="{BED7F18A-1C90-9AE8-55A6-71E5954C71FD}"/>
                </a:ext>
              </a:extLst>
            </p:cNvPr>
            <p:cNvSpPr/>
            <p:nvPr/>
          </p:nvSpPr>
          <p:spPr>
            <a:xfrm rot="18873555">
              <a:off x="4100875" y="3427086"/>
              <a:ext cx="531744" cy="2767413"/>
            </a:xfrm>
            <a:prstGeom prst="downArrow">
              <a:avLst>
                <a:gd name="adj1" fmla="val 50000"/>
                <a:gd name="adj2" fmla="val 91304"/>
              </a:avLst>
            </a:prstGeom>
            <a:solidFill>
              <a:srgbClr val="E0BA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3870663-E453-F189-0BDA-2034EBD06895}"/>
                </a:ext>
              </a:extLst>
            </p:cNvPr>
            <p:cNvSpPr txBox="1"/>
            <p:nvPr/>
          </p:nvSpPr>
          <p:spPr>
            <a:xfrm rot="2664310">
              <a:off x="2348333" y="4622033"/>
              <a:ext cx="272382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鸽鸽我要内个</a:t>
              </a:r>
              <a:endParaRPr lang="en-US" altLang="zh-CN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endParaRPr>
            </a:p>
            <a:p>
              <a:pPr algn="r"/>
              <a:r>
                <a:rPr lang="zh-CN" altLang="en-US" sz="20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（已读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6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68FD3D-36CF-C992-EEF6-37389432B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5" r="10001" b="41522"/>
          <a:stretch/>
        </p:blipFill>
        <p:spPr>
          <a:xfrm>
            <a:off x="0" y="3740053"/>
            <a:ext cx="9144000" cy="31179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994B037-5FD2-2089-8982-990B994A96A0}"/>
              </a:ext>
            </a:extLst>
          </p:cNvPr>
          <p:cNvSpPr txBox="1"/>
          <p:nvPr/>
        </p:nvSpPr>
        <p:spPr>
          <a:xfrm>
            <a:off x="1302026" y="3650601"/>
            <a:ext cx="7762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（商议中）     波塞冬    迈诺斯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7CD0753-FC15-FBBB-5510-0079B70D1A4D}"/>
              </a:ext>
            </a:extLst>
          </p:cNvPr>
          <p:cNvGrpSpPr/>
          <p:nvPr/>
        </p:nvGrpSpPr>
        <p:grpSpPr>
          <a:xfrm>
            <a:off x="1585557" y="1330097"/>
            <a:ext cx="6693387" cy="2320504"/>
            <a:chOff x="1585557" y="1330097"/>
            <a:chExt cx="6693387" cy="23205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2D93EC0-318F-7028-3052-73C772B979CC}"/>
                </a:ext>
              </a:extLst>
            </p:cNvPr>
            <p:cNvGrpSpPr/>
            <p:nvPr/>
          </p:nvGrpSpPr>
          <p:grpSpPr>
            <a:xfrm>
              <a:off x="3263900" y="1531864"/>
              <a:ext cx="5015044" cy="1897136"/>
              <a:chOff x="3263900" y="1531864"/>
              <a:chExt cx="5015044" cy="1897136"/>
            </a:xfrm>
          </p:grpSpPr>
          <p:sp>
            <p:nvSpPr>
              <p:cNvPr id="5" name="对话气泡: 椭圆形 4">
                <a:extLst>
                  <a:ext uri="{FF2B5EF4-FFF2-40B4-BE49-F238E27FC236}">
                    <a16:creationId xmlns:a16="http://schemas.microsoft.com/office/drawing/2014/main" id="{8B24AE2B-F9FD-D3E3-2BBB-9C9530DDE110}"/>
                  </a:ext>
                </a:extLst>
              </p:cNvPr>
              <p:cNvSpPr/>
              <p:nvPr/>
            </p:nvSpPr>
            <p:spPr>
              <a:xfrm>
                <a:off x="5880100" y="2115199"/>
                <a:ext cx="2398844" cy="1313801"/>
              </a:xfrm>
              <a:prstGeom prst="wedgeEllipseCallout">
                <a:avLst>
                  <a:gd name="adj1" fmla="val -45604"/>
                  <a:gd name="adj2" fmla="val 61533"/>
                </a:avLst>
              </a:prstGeom>
              <a:solidFill>
                <a:srgbClr val="E0B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chemeClr val="tx1"/>
                    </a:solidFill>
                    <a:latin typeface="霞鹜新晰黑" panose="02000500000000000000" pitchFamily="2" charset="-122"/>
                    <a:ea typeface="霞鹜新晰黑" panose="02000500000000000000" pitchFamily="2" charset="-122"/>
                  </a:rPr>
                  <a:t>给你这玩意</a:t>
                </a:r>
              </a:p>
            </p:txBody>
          </p:sp>
          <p:sp>
            <p:nvSpPr>
              <p:cNvPr id="6" name="箭头: 下 5">
                <a:extLst>
                  <a:ext uri="{FF2B5EF4-FFF2-40B4-BE49-F238E27FC236}">
                    <a16:creationId xmlns:a16="http://schemas.microsoft.com/office/drawing/2014/main" id="{D95FF9D0-85E8-CCC0-7926-1A7A26266E89}"/>
                  </a:ext>
                </a:extLst>
              </p:cNvPr>
              <p:cNvSpPr/>
              <p:nvPr/>
            </p:nvSpPr>
            <p:spPr>
              <a:xfrm rot="5400000">
                <a:off x="4460160" y="1309967"/>
                <a:ext cx="531744" cy="2924263"/>
              </a:xfrm>
              <a:prstGeom prst="downArrow">
                <a:avLst>
                  <a:gd name="adj1" fmla="val 50000"/>
                  <a:gd name="adj2" fmla="val 91304"/>
                </a:avLst>
              </a:prstGeom>
              <a:solidFill>
                <a:srgbClr val="E0B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B1438A8-E0C1-4F78-3618-D13D5C7DC4BE}"/>
                  </a:ext>
                </a:extLst>
              </p:cNvPr>
              <p:cNvSpPr txBox="1"/>
              <p:nvPr/>
            </p:nvSpPr>
            <p:spPr>
              <a:xfrm>
                <a:off x="3541286" y="1531864"/>
                <a:ext cx="264687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latin typeface="霞鹜新晰黑" panose="02000500000000000000" pitchFamily="2" charset="-122"/>
                    <a:ea typeface="霞鹜新晰黑" panose="02000500000000000000" pitchFamily="2" charset="-122"/>
                    <a:sym typeface="霞鹜新晰黑" panose="02000500000000000000" pitchFamily="2" charset="-122"/>
                  </a:rPr>
                  <a:t>这</a:t>
                </a:r>
                <a:r>
                  <a:rPr lang="en-US" altLang="zh-CN" sz="3200" dirty="0">
                    <a:latin typeface="霞鹜新晰黑" panose="02000500000000000000" pitchFamily="2" charset="-122"/>
                    <a:ea typeface="霞鹜新晰黑" panose="02000500000000000000" pitchFamily="2" charset="-122"/>
                    <a:sym typeface="霞鹜新晰黑" panose="02000500000000000000" pitchFamily="2" charset="-122"/>
                  </a:rPr>
                  <a:t>4</a:t>
                </a:r>
                <a:r>
                  <a:rPr lang="zh-CN" altLang="en-US" sz="3200" dirty="0">
                    <a:latin typeface="霞鹜新晰黑" panose="02000500000000000000" pitchFamily="2" charset="-122"/>
                    <a:ea typeface="霞鹜新晰黑" panose="02000500000000000000" pitchFamily="2" charset="-122"/>
                    <a:sym typeface="霞鹜新晰黑" panose="02000500000000000000" pitchFamily="2" charset="-122"/>
                  </a:rPr>
                  <a:t>一成</a:t>
                </a:r>
                <a:endParaRPr lang="en-US" altLang="zh-CN" sz="3200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endParaRPr>
              </a:p>
              <a:p>
                <a:r>
                  <a:rPr lang="zh-CN" altLang="en-US" sz="3200" dirty="0">
                    <a:latin typeface="霞鹜新晰黑" panose="02000500000000000000" pitchFamily="2" charset="-122"/>
                    <a:ea typeface="霞鹜新晰黑" panose="02000500000000000000" pitchFamily="2" charset="-122"/>
                    <a:sym typeface="霞鹜新晰黑" panose="02000500000000000000" pitchFamily="2" charset="-122"/>
                  </a:rPr>
                  <a:t>祭给我就行了</a:t>
                </a: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6B5AC13-3DBE-C1C6-8677-65D137018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18519" t="2223" r="16852" b="370"/>
            <a:stretch/>
          </p:blipFill>
          <p:spPr>
            <a:xfrm>
              <a:off x="1585557" y="1330097"/>
              <a:ext cx="1539650" cy="2320504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36B08EE-7BF9-27A3-D37B-C957BCDBD027}"/>
              </a:ext>
            </a:extLst>
          </p:cNvPr>
          <p:cNvGrpSpPr/>
          <p:nvPr/>
        </p:nvGrpSpPr>
        <p:grpSpPr>
          <a:xfrm>
            <a:off x="-36488" y="0"/>
            <a:ext cx="3244090" cy="3740054"/>
            <a:chOff x="-36488" y="0"/>
            <a:chExt cx="3244090" cy="374005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FB1B320-CAB4-AEA3-891F-46B9D9AAA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766" t="32932" r="8506" b="30732"/>
            <a:stretch/>
          </p:blipFill>
          <p:spPr>
            <a:xfrm>
              <a:off x="-36488" y="0"/>
              <a:ext cx="3244090" cy="374005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2F89A67-13BA-F59C-FF6D-6C8218CF2048}"/>
                </a:ext>
              </a:extLst>
            </p:cNvPr>
            <p:cNvSpPr txBox="1"/>
            <p:nvPr/>
          </p:nvSpPr>
          <p:spPr>
            <a:xfrm>
              <a:off x="961474" y="3279895"/>
              <a:ext cx="2246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AI</a:t>
              </a:r>
              <a:r>
                <a:rPr lang="zh-CN" altLang="en-US" dirty="0">
                  <a:latin typeface="霞鹜新晰黑" panose="02000500000000000000" pitchFamily="2" charset="-122"/>
                  <a:ea typeface="霞鹜新晰黑" panose="02000500000000000000" pitchFamily="2" charset="-122"/>
                  <a:sym typeface="霞鹜新晰黑" panose="02000500000000000000" pitchFamily="2" charset="-122"/>
                </a:rPr>
                <a:t>画的别问我这是啥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031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C305F0-97DC-4FC1-61C9-CB02CE8B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0666" b="29351"/>
          <a:stretch/>
        </p:blipFill>
        <p:spPr>
          <a:xfrm>
            <a:off x="0" y="3816350"/>
            <a:ext cx="2933700" cy="30416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A80B231-8D65-6D00-E4F0-641D1CC51DD4}"/>
              </a:ext>
            </a:extLst>
          </p:cNvPr>
          <p:cNvSpPr txBox="1"/>
          <p:nvPr/>
        </p:nvSpPr>
        <p:spPr>
          <a:xfrm>
            <a:off x="758964" y="323157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迈诺斯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7435B7-8D5F-0E02-5AA9-0685D727F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350" y="3816350"/>
            <a:ext cx="3041650" cy="304165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9D0D66B-E694-C46C-D1F4-2768EFBCD77F}"/>
              </a:ext>
            </a:extLst>
          </p:cNvPr>
          <p:cNvSpPr txBox="1"/>
          <p:nvPr/>
        </p:nvSpPr>
        <p:spPr>
          <a:xfrm>
            <a:off x="2933700" y="3816350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&gt; </a:t>
            </a:r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我不杀你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3591C7-72DB-A3FC-2FA0-0F216579F8B3}"/>
              </a:ext>
            </a:extLst>
          </p:cNvPr>
          <p:cNvSpPr txBox="1"/>
          <p:nvPr/>
        </p:nvSpPr>
        <p:spPr>
          <a:xfrm>
            <a:off x="4943058" y="4893568"/>
            <a:ext cx="1159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3Q &lt;</a:t>
            </a:r>
            <a:endParaRPr lang="zh-CN" altLang="en-US" sz="3200" dirty="0">
              <a:latin typeface="霞鹜新晰黑" panose="02000500000000000000" pitchFamily="2" charset="-122"/>
              <a:ea typeface="霞鹜新晰黑" panose="02000500000000000000" pitchFamily="2" charset="-122"/>
              <a:sym typeface="霞鹜新晰黑" panose="02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B82DFA-2550-13B9-F9FA-8A774BCDCBB8}"/>
              </a:ext>
            </a:extLst>
          </p:cNvPr>
          <p:cNvSpPr txBox="1"/>
          <p:nvPr/>
        </p:nvSpPr>
        <p:spPr>
          <a:xfrm>
            <a:off x="7043086" y="33189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波塞冬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76EE13A-7B56-F157-EA1E-247D946BF8FE}"/>
              </a:ext>
            </a:extLst>
          </p:cNvPr>
          <p:cNvCxnSpPr>
            <a:cxnSpLocks/>
          </p:cNvCxnSpPr>
          <p:nvPr/>
        </p:nvCxnSpPr>
        <p:spPr>
          <a:xfrm>
            <a:off x="3804109" y="26124"/>
            <a:ext cx="2490813" cy="1353533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485F4CD-4E2F-252B-080D-79112817EFBC}"/>
              </a:ext>
            </a:extLst>
          </p:cNvPr>
          <p:cNvCxnSpPr>
            <a:cxnSpLocks/>
          </p:cNvCxnSpPr>
          <p:nvPr/>
        </p:nvCxnSpPr>
        <p:spPr>
          <a:xfrm>
            <a:off x="7219473" y="1878042"/>
            <a:ext cx="1924527" cy="1009537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44D66263-AB52-DFEC-1C72-BC42BAE4F152}"/>
              </a:ext>
            </a:extLst>
          </p:cNvPr>
          <p:cNvCxnSpPr>
            <a:cxnSpLocks/>
          </p:cNvCxnSpPr>
          <p:nvPr/>
        </p:nvCxnSpPr>
        <p:spPr>
          <a:xfrm flipH="1">
            <a:off x="6189044" y="1064953"/>
            <a:ext cx="210823" cy="426963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9E7B35F-584E-5112-054D-DA6A79331607}"/>
              </a:ext>
            </a:extLst>
          </p:cNvPr>
          <p:cNvCxnSpPr>
            <a:cxnSpLocks/>
          </p:cNvCxnSpPr>
          <p:nvPr/>
        </p:nvCxnSpPr>
        <p:spPr>
          <a:xfrm flipH="1">
            <a:off x="7114061" y="1566344"/>
            <a:ext cx="210823" cy="426963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4D2E8631-ED64-3C5E-A3C9-E5546BE6DE85}"/>
              </a:ext>
            </a:extLst>
          </p:cNvPr>
          <p:cNvSpPr txBox="1"/>
          <p:nvPr/>
        </p:nvSpPr>
        <p:spPr>
          <a:xfrm>
            <a:off x="6465640" y="128969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祭</a:t>
            </a:r>
          </a:p>
        </p:txBody>
      </p:sp>
      <p:pic>
        <p:nvPicPr>
          <p:cNvPr id="28" name="hiu~boom">
            <a:hlinkClick r:id="" action="ppaction://media"/>
            <a:extLst>
              <a:ext uri="{FF2B5EF4-FFF2-40B4-BE49-F238E27FC236}">
                <a16:creationId xmlns:a16="http://schemas.microsoft.com/office/drawing/2014/main" id="{C00A8B71-C492-5AAB-0627-A0B931933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1" y="3320763"/>
            <a:ext cx="406401" cy="4064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C5D1B91-61C8-3F6E-88D0-893C72CA17A0}"/>
              </a:ext>
            </a:extLst>
          </p:cNvPr>
          <p:cNvSpPr txBox="1"/>
          <p:nvPr/>
        </p:nvSpPr>
        <p:spPr>
          <a:xfrm>
            <a:off x="2933700" y="4308793"/>
            <a:ext cx="262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&gt; </a:t>
            </a:r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只因你太美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CA47546-854D-BCB0-960D-FBD477598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51918" y="3816350"/>
            <a:ext cx="1851918" cy="18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65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4493 C 0.12622 0.35717 0.20382 -0.0125 0.53178 0.17152 C 0.81893 -0.08635 0.39966 -0.26667 0.5566 -0.43033 C 0.87605 -0.63149 1.01615 -0.45579 1.21511 -0.68218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3" y="-5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046B2-A13A-516F-D063-884D8495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9" b="100000" l="23750" r="84286">
                        <a14:backgroundMark x1="65643" y1="58254" x2="72607" y2="78016"/>
                        <a14:backgroundMark x1="67393" y1="32302" x2="73964" y2="33730"/>
                        <a14:backgroundMark x1="49250" y1="22619" x2="44893" y2="39127"/>
                      </a14:backgroundRemoval>
                    </a14:imgEffect>
                  </a14:imgLayer>
                </a14:imgProps>
              </a:ext>
            </a:extLst>
          </a:blip>
          <a:srcRect l="35833" t="8642" r="19167" b="12654"/>
          <a:stretch/>
        </p:blipFill>
        <p:spPr>
          <a:xfrm>
            <a:off x="3426311" y="2527300"/>
            <a:ext cx="2291378" cy="18034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AD71204-312A-16CB-B3A6-E816BF5BEAA9}"/>
              </a:ext>
            </a:extLst>
          </p:cNvPr>
          <p:cNvSpPr txBox="1"/>
          <p:nvPr/>
        </p:nvSpPr>
        <p:spPr>
          <a:xfrm>
            <a:off x="3248561" y="446039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波塞冬</a:t>
            </a:r>
            <a:r>
              <a:rPr lang="ja-JP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の</a:t>
            </a:r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愤怒</a:t>
            </a:r>
            <a:endParaRPr lang="zh-CN" altLang="en-US" sz="24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67E737-0DD8-B509-DD92-BBC30576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8732">
            <a:off x="6455249" y="-2896468"/>
            <a:ext cx="1957982" cy="12237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9A94E8-2325-54FD-E4B1-90526061B8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1" t="37561" r="25573" b="39902"/>
          <a:stretch/>
        </p:blipFill>
        <p:spPr>
          <a:xfrm>
            <a:off x="6328388" y="-3882954"/>
            <a:ext cx="1394498" cy="14248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7453AD-A7F5-7CA4-B3C7-F5379675E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06" t="40936" r="27316" b="43446"/>
          <a:stretch/>
        </p:blipFill>
        <p:spPr>
          <a:xfrm>
            <a:off x="1326384" y="-3275916"/>
            <a:ext cx="1414691" cy="10819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C8CDE36-F3B9-94D1-9BD3-B7852ED9FE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09" t="37993" r="24657" b="40397"/>
          <a:stretch/>
        </p:blipFill>
        <p:spPr>
          <a:xfrm rot="8626362">
            <a:off x="1100607" y="-3509704"/>
            <a:ext cx="1637921" cy="1550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35633D2-6E93-6975-6B26-293A311EEE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4" t="39944" r="24498" b="43432"/>
          <a:stretch/>
        </p:blipFill>
        <p:spPr>
          <a:xfrm rot="19709782">
            <a:off x="1156468" y="-4704794"/>
            <a:ext cx="1414690" cy="10396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4DA2950-F3E2-ADE9-50B1-3575AE4ABB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r="63251"/>
          <a:stretch/>
        </p:blipFill>
        <p:spPr>
          <a:xfrm rot="3070772">
            <a:off x="6568841" y="-4081353"/>
            <a:ext cx="1042956" cy="13653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6448E26-59FA-07AB-35A3-59E56E4456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2741">
            <a:off x="-415986" y="-2693288"/>
            <a:ext cx="3479250" cy="5922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7A68857-938E-D3E4-6D3D-B71282625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4367">
            <a:off x="529822" y="-3116501"/>
            <a:ext cx="1849271" cy="11871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80162D6-B375-B0D0-959A-32C6902709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2621">
            <a:off x="6863204" y="-3371349"/>
            <a:ext cx="1206976" cy="1223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5D777F0-9BE8-3153-38C6-15050800E4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958">
            <a:off x="923001" y="-2013265"/>
            <a:ext cx="2098558" cy="110174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248D2D-A2FD-B9FB-2005-2BB974E1E7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4682">
            <a:off x="6090940" y="-3035802"/>
            <a:ext cx="1943468" cy="78953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CE1AA25-3B5D-E654-1E15-2A13ADD9E0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6351">
            <a:off x="6490556" y="-3616940"/>
            <a:ext cx="1965634" cy="1105669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DB6D5391-78EA-85EA-146D-01E57A7A6FBD}"/>
              </a:ext>
            </a:extLst>
          </p:cNvPr>
          <p:cNvSpPr txBox="1"/>
          <p:nvPr/>
        </p:nvSpPr>
        <p:spPr>
          <a:xfrm rot="17795825">
            <a:off x="33288" y="-306861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霞鹜新晰黑" panose="02000500000000000000" pitchFamily="2" charset="-122"/>
                <a:ea typeface="霞鹜新晰黑" panose="02000500000000000000" pitchFamily="2" charset="-122"/>
                <a:sym typeface="霞鹜新晰黑" panose="02000500000000000000" pitchFamily="2" charset="-122"/>
              </a:rPr>
              <a:t>手机里面叼图太多了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E1A5FB0-FD26-C756-569E-ACF618086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8732">
            <a:off x="635675" y="-3044793"/>
            <a:ext cx="1957982" cy="122373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699A00F-893A-E61D-6A4B-9932EEB7C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11" t="37561" r="25573" b="39902"/>
          <a:stretch/>
        </p:blipFill>
        <p:spPr>
          <a:xfrm>
            <a:off x="508814" y="-4031279"/>
            <a:ext cx="1394498" cy="142481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9F7D55-6DF5-A2C2-A666-860B927768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06" t="40936" r="27316" b="43446"/>
          <a:stretch/>
        </p:blipFill>
        <p:spPr>
          <a:xfrm>
            <a:off x="6543685" y="-3552293"/>
            <a:ext cx="1414691" cy="108198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38284EC-95FC-AC30-7A95-9134C267C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09" t="37993" r="24657" b="40397"/>
          <a:stretch/>
        </p:blipFill>
        <p:spPr>
          <a:xfrm rot="8626362">
            <a:off x="6317908" y="-3786081"/>
            <a:ext cx="1637921" cy="155039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51D45E6-55DE-33D1-AFA8-4D7E115FB6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4" t="39944" r="24498" b="43432"/>
          <a:stretch/>
        </p:blipFill>
        <p:spPr>
          <a:xfrm rot="19709782">
            <a:off x="6373769" y="-4981171"/>
            <a:ext cx="1414690" cy="10396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F95B0C8-DA32-9F8F-BD62-7AB577816E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r="63251"/>
          <a:stretch/>
        </p:blipFill>
        <p:spPr>
          <a:xfrm rot="3070772">
            <a:off x="749267" y="-4229678"/>
            <a:ext cx="1042956" cy="13653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0D31FF2-FCF9-6E6A-9C7D-FDF84206E0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2741">
            <a:off x="4801315" y="-2969665"/>
            <a:ext cx="3479250" cy="592213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7481C9C-AFBD-FB31-27D6-DDA617D662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4367">
            <a:off x="5747123" y="-3392878"/>
            <a:ext cx="1849271" cy="118718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B7960FD-773A-749F-8564-FB6F7F6A98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2621">
            <a:off x="1043630" y="-3519674"/>
            <a:ext cx="1206976" cy="122374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DE13B58-5C0A-DF0A-DB97-E00057C27A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958">
            <a:off x="6140302" y="-2289642"/>
            <a:ext cx="2098558" cy="110174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4838D0D-BA08-A24A-10F4-571FF1E527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4682">
            <a:off x="271366" y="-3184127"/>
            <a:ext cx="1943468" cy="78953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0718A26-13EF-380E-BA6D-0EE9CA70F6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6351">
            <a:off x="670982" y="-3765265"/>
            <a:ext cx="1965634" cy="11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8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8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8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8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0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12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11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0">
                                      <p:cBhvr>
                                        <p:cTn id="1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0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4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8700000">
                                      <p:cBhvr>
                                        <p:cTn id="126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60000">
                                      <p:cBhvr>
                                        <p:cTn id="128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0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2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6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38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140" dur="3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0">
                                      <p:cBhvr>
                                        <p:cTn id="142" dur="3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46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8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8700000">
                                      <p:cBhvr>
                                        <p:cTn id="152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60000">
                                      <p:cBhvr>
                                        <p:cTn id="154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E160E761-F84F-A09F-5639-F5E1FC6F8A89}"/>
              </a:ext>
            </a:extLst>
          </p:cNvPr>
          <p:cNvGrpSpPr/>
          <p:nvPr/>
        </p:nvGrpSpPr>
        <p:grpSpPr>
          <a:xfrm>
            <a:off x="4674881" y="1359195"/>
            <a:ext cx="1467068" cy="2464811"/>
            <a:chOff x="7264929" y="1675136"/>
            <a:chExt cx="1467068" cy="2464811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8EBDD73-CA9F-7323-9845-4E60C47F5EE2}"/>
                </a:ext>
              </a:extLst>
            </p:cNvPr>
            <p:cNvSpPr txBox="1"/>
            <p:nvPr/>
          </p:nvSpPr>
          <p:spPr>
            <a:xfrm>
              <a:off x="7264929" y="1675136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牛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3254C25-4355-2CB1-8161-87F27B5C2ABC}"/>
                </a:ext>
              </a:extLst>
            </p:cNvPr>
            <p:cNvSpPr txBox="1"/>
            <p:nvPr/>
          </p:nvSpPr>
          <p:spPr>
            <a:xfrm>
              <a:off x="7264929" y="2508731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人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E567F61-20BD-6C8E-6F64-5D49CA330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9"/>
            <a:ext cx="2268519" cy="232968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9943A02-C720-4B0A-EA7F-787F5C019EFE}"/>
              </a:ext>
            </a:extLst>
          </p:cNvPr>
          <p:cNvSpPr txBox="1"/>
          <p:nvPr/>
        </p:nvSpPr>
        <p:spPr>
          <a:xfrm>
            <a:off x="0" y="2331975"/>
            <a:ext cx="4395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迈诺斯：</a:t>
            </a:r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What can I say</a:t>
            </a:r>
            <a:endParaRPr lang="zh-CN" altLang="en-US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3C97F1C-93FE-890A-E1B9-ACB7A9E70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838"/>
            <a:ext cx="2268519" cy="193065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8137A4F-D45F-36D4-A865-AC3C0F4D8123}"/>
              </a:ext>
            </a:extLst>
          </p:cNvPr>
          <p:cNvSpPr txBox="1"/>
          <p:nvPr/>
        </p:nvSpPr>
        <p:spPr>
          <a:xfrm>
            <a:off x="0" y="4314063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波塞冬：爷有魔法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D745644-06DA-1E2C-FFB5-B6A17DB1B0DD}"/>
              </a:ext>
            </a:extLst>
          </p:cNvPr>
          <p:cNvSpPr txBox="1"/>
          <p:nvPr/>
        </p:nvSpPr>
        <p:spPr>
          <a:xfrm>
            <a:off x="4674881" y="1845448"/>
            <a:ext cx="14670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妻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58D994F-DA53-5C36-41AA-55D4F42E515C}"/>
              </a:ext>
            </a:extLst>
          </p:cNvPr>
          <p:cNvSpPr txBox="1"/>
          <p:nvPr/>
        </p:nvSpPr>
        <p:spPr>
          <a:xfrm>
            <a:off x="6946524" y="1845448"/>
            <a:ext cx="14670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牛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28116DB-8447-E1D0-259B-575F66E93DE6}"/>
              </a:ext>
            </a:extLst>
          </p:cNvPr>
          <p:cNvSpPr txBox="1"/>
          <p:nvPr/>
        </p:nvSpPr>
        <p:spPr>
          <a:xfrm>
            <a:off x="6134845" y="4898838"/>
            <a:ext cx="27735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牛头人怪物</a:t>
            </a:r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en-US" altLang="zh-CN" dirty="0">
                <a:latin typeface="Product Sans" panose="020B0403030502040203" pitchFamily="34" charset="0"/>
                <a:ea typeface="霞鹜新晰黑" panose="02000500000000000000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1800" dirty="0">
                <a:effectLst/>
                <a:latin typeface="Product Sans" panose="020B0403030502040203" pitchFamily="34" charset="0"/>
                <a:ea typeface="霞鹜新晰黑" panose="02000500000000000000" pitchFamily="2" charset="-122"/>
                <a:cs typeface="Times New Roman" panose="02020603050405020304" pitchFamily="18" charset="0"/>
              </a:rPr>
              <a:t>ull-headed </a:t>
            </a:r>
            <a:r>
              <a:rPr lang="en-US" altLang="zh-CN" dirty="0">
                <a:latin typeface="Product Sans" panose="020B0403030502040203" pitchFamily="34" charset="0"/>
                <a:ea typeface="霞鹜新晰黑" panose="02000500000000000000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1800" dirty="0">
                <a:effectLst/>
                <a:latin typeface="Product Sans" panose="020B0403030502040203" pitchFamily="34" charset="0"/>
                <a:ea typeface="霞鹜新晰黑" panose="02000500000000000000" pitchFamily="2" charset="-122"/>
                <a:cs typeface="Times New Roman" panose="02020603050405020304" pitchFamily="18" charset="0"/>
              </a:rPr>
              <a:t>an </a:t>
            </a:r>
            <a:r>
              <a:rPr lang="en-US" altLang="zh-CN" dirty="0">
                <a:latin typeface="Product Sans" panose="020B0403030502040203" pitchFamily="34" charset="0"/>
                <a:ea typeface="霞鹜新晰黑" panose="02000500000000000000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1800" dirty="0">
                <a:effectLst/>
                <a:latin typeface="Product Sans" panose="020B0403030502040203" pitchFamily="34" charset="0"/>
                <a:ea typeface="霞鹜新晰黑" panose="02000500000000000000" pitchFamily="2" charset="-122"/>
                <a:cs typeface="Times New Roman" panose="02020603050405020304" pitchFamily="18" charset="0"/>
              </a:rPr>
              <a:t>onster</a:t>
            </a:r>
            <a:endParaRPr lang="zh-CN" altLang="en-US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edge/>
      </p:transition>
    </mc:Choice>
    <mc:Fallback xmlns=""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295 -0.00277 C -0.06128 0.05232 -0.20521 -0.075 -0.26371 -0.0199 C -0.29687 -0.00926 -0.00347 -0.03634 -0.00503 0.00973 C 0.02379 0.02986 -0.17604 -0.04676 -0.22031 -0.00555 C -0.26076 0.00301 0.00399 -0.04652 -0.00469 -0.00277 C 0.02049 0.00926 -0.20399 -0.02777 -0.24861 0.01528 C -0.29323 0.05857 0.03368 -0.03171 -5.55556E-7 -2.96296E-6 " pathEditMode="relative" rAng="0" ptsTypes="AAAAAAA">
                                      <p:cBhvr>
                                        <p:cTn id="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3.05556E-6 2.22222E-6 L -3.05556E-6 0.37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FDA42AC-4173-30BD-D893-80FB01046066}"/>
              </a:ext>
            </a:extLst>
          </p:cNvPr>
          <p:cNvSpPr txBox="1"/>
          <p:nvPr/>
        </p:nvSpPr>
        <p:spPr>
          <a:xfrm>
            <a:off x="2867009" y="0"/>
            <a:ext cx="3844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迈诺斯恼羞成怒</a:t>
            </a:r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.</a:t>
            </a:r>
            <a:r>
              <a:rPr lang="en-US" altLang="zh-CN" sz="3200" dirty="0" err="1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png</a:t>
            </a:r>
            <a:endParaRPr lang="zh-CN" altLang="en-US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999CDB-0FC9-F570-7A0C-6D4D0260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09" y="584775"/>
            <a:ext cx="2186245" cy="265993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744CBD9-B286-E3B6-5076-BAF4EAD124C6}"/>
              </a:ext>
            </a:extLst>
          </p:cNvPr>
          <p:cNvSpPr txBox="1"/>
          <p:nvPr/>
        </p:nvSpPr>
        <p:spPr>
          <a:xfrm>
            <a:off x="5053254" y="584775"/>
            <a:ext cx="26869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来人！</a:t>
            </a:r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造个东西</a:t>
            </a:r>
            <a:endParaRPr lang="en-US" altLang="zh-CN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把这玩意关了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39CA8D6-96C3-0F58-F3D7-7D0BE4E40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8296A04-3ABC-2619-C08A-52D7B99B8E44}"/>
              </a:ext>
            </a:extLst>
          </p:cNvPr>
          <p:cNvGrpSpPr/>
          <p:nvPr/>
        </p:nvGrpSpPr>
        <p:grpSpPr>
          <a:xfrm>
            <a:off x="6850191" y="3792401"/>
            <a:ext cx="1467068" cy="2464811"/>
            <a:chOff x="7264929" y="1675136"/>
            <a:chExt cx="1467068" cy="2464811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3E14271-60C3-B412-E00E-4D4502631253}"/>
                </a:ext>
              </a:extLst>
            </p:cNvPr>
            <p:cNvSpPr txBox="1"/>
            <p:nvPr/>
          </p:nvSpPr>
          <p:spPr>
            <a:xfrm>
              <a:off x="7264929" y="1675136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牛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9764260-1CFA-6FC2-B9C9-C78A746102AA}"/>
                </a:ext>
              </a:extLst>
            </p:cNvPr>
            <p:cNvSpPr txBox="1"/>
            <p:nvPr/>
          </p:nvSpPr>
          <p:spPr>
            <a:xfrm>
              <a:off x="7264929" y="2508731"/>
              <a:ext cx="146706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人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5A52460-806A-A0EF-1281-30C5EA9F7298}"/>
              </a:ext>
            </a:extLst>
          </p:cNvPr>
          <p:cNvSpPr txBox="1"/>
          <p:nvPr/>
        </p:nvSpPr>
        <p:spPr>
          <a:xfrm>
            <a:off x="0" y="2844225"/>
            <a:ext cx="2688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取名</a:t>
            </a:r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Labyrinth</a:t>
            </a:r>
            <a:endParaRPr lang="zh-CN" altLang="en-US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-0.56198 0.058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08" y="2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99940000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57D7F53-2BBA-D86B-08AB-BC7FB1126360}"/>
              </a:ext>
            </a:extLst>
          </p:cNvPr>
          <p:cNvSpPr txBox="1"/>
          <p:nvPr/>
        </p:nvSpPr>
        <p:spPr>
          <a:xfrm>
            <a:off x="0" y="2844225"/>
            <a:ext cx="2688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取名</a:t>
            </a:r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Labyrinth</a:t>
            </a:r>
            <a:endParaRPr lang="zh-CN" altLang="en-US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A572D7B-532F-1451-A578-C1DAA4704054}"/>
              </a:ext>
            </a:extLst>
          </p:cNvPr>
          <p:cNvGrpSpPr/>
          <p:nvPr/>
        </p:nvGrpSpPr>
        <p:grpSpPr>
          <a:xfrm>
            <a:off x="7103444" y="0"/>
            <a:ext cx="2040556" cy="838690"/>
            <a:chOff x="7103444" y="0"/>
            <a:chExt cx="2040556" cy="83869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C5ECFE4-9134-7E32-FFCB-F6D36C156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526" t="30304" r="30001" b="60339"/>
            <a:stretch/>
          </p:blipFill>
          <p:spPr>
            <a:xfrm>
              <a:off x="7103444" y="0"/>
              <a:ext cx="2040556" cy="500136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6237D79-299E-235D-41AD-A04B13799704}"/>
                </a:ext>
              </a:extLst>
            </p:cNvPr>
            <p:cNvSpPr txBox="1"/>
            <p:nvPr/>
          </p:nvSpPr>
          <p:spPr>
            <a:xfrm>
              <a:off x="7317859" y="500136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Product Sans" panose="020B0403030502040203" pitchFamily="34" charset="0"/>
                  <a:ea typeface="霞鹜新晰黑" panose="02000500000000000000" pitchFamily="2" charset="-122"/>
                  <a:sym typeface="Product Sans" panose="020B0403030502040203" pitchFamily="34" charset="0"/>
                </a:rPr>
                <a:t>没有平滑切换（悲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AEAAA6F-3079-B0C3-B957-56FA640D9725}"/>
              </a:ext>
            </a:extLst>
          </p:cNvPr>
          <p:cNvSpPr txBox="1"/>
          <p:nvPr/>
        </p:nvSpPr>
        <p:spPr>
          <a:xfrm>
            <a:off x="808526" y="2834603"/>
            <a:ext cx="1867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Labyrinth</a:t>
            </a:r>
            <a:endParaRPr lang="zh-CN" altLang="en-US" sz="32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5E8F1D-4F57-35DA-DEF0-F5AB07FD1577}"/>
              </a:ext>
            </a:extLst>
          </p:cNvPr>
          <p:cNvSpPr txBox="1"/>
          <p:nvPr/>
        </p:nvSpPr>
        <p:spPr>
          <a:xfrm>
            <a:off x="3497083" y="2857018"/>
            <a:ext cx="5158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：</a:t>
            </a:r>
            <a:r>
              <a:rPr lang="en-US" altLang="zh-CN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n.</a:t>
            </a:r>
            <a:r>
              <a:rPr lang="zh-CN" altLang="en-US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迷宫</a:t>
            </a:r>
            <a:r>
              <a:rPr lang="en-US" altLang="zh-CN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;[</a:t>
            </a:r>
            <a:r>
              <a:rPr lang="zh-CN" altLang="en-US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解剖</a:t>
            </a:r>
            <a:r>
              <a:rPr lang="en-US" altLang="zh-CN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]</a:t>
            </a:r>
            <a:r>
              <a:rPr lang="zh-CN" altLang="en-US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迷路</a:t>
            </a:r>
            <a:r>
              <a:rPr lang="en-US" altLang="zh-CN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;</a:t>
            </a:r>
            <a:r>
              <a:rPr lang="zh-CN" altLang="en-US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难解的事物</a:t>
            </a:r>
            <a:endParaRPr lang="en-US" altLang="zh-CN" sz="28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  <a:p>
            <a:r>
              <a:rPr lang="en-US" altLang="zh-CN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     </a:t>
            </a:r>
            <a:r>
              <a:rPr lang="zh-CN" altLang="en-US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近义词：</a:t>
            </a:r>
            <a:r>
              <a:rPr lang="en-US" altLang="zh-CN" sz="2800" dirty="0">
                <a:latin typeface="Product Sans" panose="020B0403030502040203" pitchFamily="34" charset="0"/>
                <a:ea typeface="霞鹜新晰黑" panose="02000500000000000000" pitchFamily="2" charset="-122"/>
                <a:sym typeface="Product Sans" panose="020B0403030502040203" pitchFamily="34" charset="0"/>
              </a:rPr>
              <a:t>maze</a:t>
            </a:r>
            <a:endParaRPr lang="zh-CN" altLang="en-US" sz="2800" dirty="0">
              <a:latin typeface="Product Sans" panose="020B0403030502040203" pitchFamily="34" charset="0"/>
              <a:ea typeface="霞鹜新晰黑" panose="02000500000000000000" pitchFamily="2" charset="-122"/>
              <a:sym typeface="Product Sans" panose="020B0403030502040203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62C4300-C0E8-AD25-0C04-C62986033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22"/>
          <a:stretch/>
        </p:blipFill>
        <p:spPr>
          <a:xfrm rot="3144816">
            <a:off x="680193" y="3755394"/>
            <a:ext cx="3066130" cy="65151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05DE66-EA48-DF5E-C973-402F8E5A8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9"/>
          <a:stretch/>
        </p:blipFill>
        <p:spPr>
          <a:xfrm rot="3653271">
            <a:off x="5020927" y="-3501232"/>
            <a:ext cx="3057748" cy="675741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66C46D-4FF5-3376-C9A6-7BE8BD5AE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7"/>
          <a:stretch/>
        </p:blipFill>
        <p:spPr>
          <a:xfrm rot="6860365">
            <a:off x="5993288" y="3114427"/>
            <a:ext cx="2274708" cy="65151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0016CEE-282C-38A5-3D5A-FBFE2DE0E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11"/>
          <a:stretch/>
        </p:blipFill>
        <p:spPr>
          <a:xfrm rot="17779297">
            <a:off x="3367698" y="-3035124"/>
            <a:ext cx="2286920" cy="67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6666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888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1138</TotalTime>
  <Words>465</Words>
  <Application>Microsoft Office PowerPoint</Application>
  <PresentationFormat>全屏显示(4:3)</PresentationFormat>
  <Paragraphs>91</Paragraphs>
  <Slides>15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Calibri Light</vt:lpstr>
      <vt:lpstr>Product Sans</vt:lpstr>
      <vt:lpstr>Calibri</vt:lpstr>
      <vt:lpstr>霞鹜新晰黑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for_the_zero</dc:creator>
  <cp:lastModifiedBy>for_the_zero</cp:lastModifiedBy>
  <cp:revision>24</cp:revision>
  <dcterms:created xsi:type="dcterms:W3CDTF">2024-12-13T15:37:30Z</dcterms:created>
  <dcterms:modified xsi:type="dcterms:W3CDTF">2024-12-31T03:34:01Z</dcterms:modified>
</cp:coreProperties>
</file>